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itchFamily="2" charset="0"/>
      <p:regular r:id="rId15"/>
      <p:bold r:id="rId16"/>
      <p:italic r:id="rId17"/>
      <p:boldItalic r:id="rId18"/>
    </p:embeddedFont>
    <p:embeddedFont>
      <p:font typeface="Quattrocento Sans" panose="020B05020500000200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-isachenko/2022-DGM-Ozon-course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12.09.2022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41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ЛЕКТОР: РОМАН ИСАЧЕНКО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СЕМИНАРИСТ: ПЕТР МОКРОВ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336750" y="1203850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Служба компьютерного зрения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4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 модели,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нормализационных потоков,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5345109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43785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69500" y="44403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(2022)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Исследователь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48830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807925" y="3861051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ПЕТР МОКРОВ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45943" y="53063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PVMokrov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07C5B4-40DF-8654-573C-02101C75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3" y="3820375"/>
            <a:ext cx="1371370" cy="136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 t="14569" r="79232"/>
          <a:stretch/>
        </p:blipFill>
        <p:spPr>
          <a:xfrm>
            <a:off x="95194" y="4058293"/>
            <a:ext cx="2668911" cy="254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l="-490" r="46628" b="50802"/>
          <a:stretch/>
        </p:blipFill>
        <p:spPr>
          <a:xfrm>
            <a:off x="8097039" y="968287"/>
            <a:ext cx="4111051" cy="1933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 l="43405" r="1639" b="3282"/>
          <a:stretch/>
        </p:blipFill>
        <p:spPr>
          <a:xfrm>
            <a:off x="3885266" y="1057611"/>
            <a:ext cx="4002186" cy="268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l="79335" t="14995"/>
          <a:stretch/>
        </p:blipFill>
        <p:spPr>
          <a:xfrm>
            <a:off x="5428129" y="4065789"/>
            <a:ext cx="2668910" cy="254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l="41406" t="15338" r="40653" b="27206"/>
          <a:stretch/>
        </p:blipFill>
        <p:spPr>
          <a:xfrm>
            <a:off x="2916158" y="4064794"/>
            <a:ext cx="2442427" cy="181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/>
        </p:nvSpPr>
        <p:spPr>
          <a:xfrm>
            <a:off x="2464644" y="4308452"/>
            <a:ext cx="12123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+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5122262" y="4308452"/>
            <a:ext cx="12123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=</a:t>
            </a:r>
            <a:endParaRPr/>
          </a:p>
        </p:txBody>
      </p:sp>
      <p:pic>
        <p:nvPicPr>
          <p:cNvPr id="139" name="Google Shape;139;p3"/>
          <p:cNvPicPr preferRelativeResize="0"/>
          <p:nvPr/>
        </p:nvPicPr>
        <p:blipFill rotWithShape="1">
          <a:blip r:embed="rId4">
            <a:alphaModFix/>
          </a:blip>
          <a:srcRect l="877" t="52307" r="31817"/>
          <a:stretch/>
        </p:blipFill>
        <p:spPr>
          <a:xfrm>
            <a:off x="8022609" y="2974166"/>
            <a:ext cx="4111051" cy="149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/>
          <p:nvPr/>
        </p:nvSpPr>
        <p:spPr>
          <a:xfrm>
            <a:off x="261343" y="3937529"/>
            <a:ext cx="7742226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7742226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/>
          </a:blip>
          <a:srcRect l="74165" t="38570" r="5999" b="18919"/>
          <a:stretch/>
        </p:blipFill>
        <p:spPr>
          <a:xfrm>
            <a:off x="9293002" y="4303492"/>
            <a:ext cx="1368692" cy="151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"/>
          <p:cNvPicPr preferRelativeResize="0"/>
          <p:nvPr/>
        </p:nvPicPr>
        <p:blipFill rotWithShape="1">
          <a:blip r:embed="rId4">
            <a:alphaModFix/>
          </a:blip>
          <a:srcRect l="53625" t="8048" r="30624" b="55258"/>
          <a:stretch/>
        </p:blipFill>
        <p:spPr>
          <a:xfrm>
            <a:off x="8122100" y="4512039"/>
            <a:ext cx="1138912" cy="136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/>
          <p:cNvPicPr preferRelativeResize="0"/>
          <p:nvPr/>
        </p:nvPicPr>
        <p:blipFill rotWithShape="1">
          <a:blip r:embed="rId4">
            <a:alphaModFix/>
          </a:blip>
          <a:srcRect l="71356" t="7210" b="68343"/>
          <a:stretch/>
        </p:blipFill>
        <p:spPr>
          <a:xfrm>
            <a:off x="8314413" y="5889950"/>
            <a:ext cx="2203302" cy="9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/>
          <p:nvPr/>
        </p:nvSpPr>
        <p:spPr>
          <a:xfrm>
            <a:off x="10310358" y="4718603"/>
            <a:ext cx="2203301" cy="136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AND 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MORE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…</a:t>
            </a:r>
            <a:endParaRPr sz="24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15809" y="1252445"/>
            <a:ext cx="2931611" cy="2505430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5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600" y="3689750"/>
            <a:ext cx="31050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13 баллов: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26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104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relu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(#баллов/8 - 2))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3222549075"/>
              </p:ext>
            </p:extLst>
          </p:nvPr>
        </p:nvGraphicFramePr>
        <p:xfrm>
          <a:off x="4228479" y="933762"/>
          <a:ext cx="7698621" cy="5758636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Логистика. Введение в генеративное моделирование. Постановка задачи. Минимизация дивергенций.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Авторегрессионное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моделирование.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модели (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WaveNet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PixelCNN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PixelCNN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++).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Основы байесовского вывода. Модели скрытых переменных.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Вариационная нижняя оценка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ELBO). EM-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алгоритм, амортизированный вывод. Градиент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ELBO,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репараметризация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Вариационный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автокодировщик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VAE). 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Коллапс апостериорного распределения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Техники ослабления декодера. Выборка по значимости для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 нормализующих потоков. Прямая и обратная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дивергенции. Линейные потоки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Glow).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Остаточные потоки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Planar/Sylvester flows).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5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потоки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MAF/IAF/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RealNVP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Равномерная и вариационная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деквантизации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Теорема об операции над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Оптимальное априорное распределение в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Потоки в апостериорном и априорном распределении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Задача распутывания представлений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beta-VAE, DIP-VAE).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Неявные генеративные модели без оценки правдоподобия. Модель генеративных состязательных сетей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68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Проблемы обучения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 (затухающие градиенты, коллапс мод).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vs JS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неявным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энкодером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Топологические особенности обучения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моделей. Расстояние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Вассерштейна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01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Дуальность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Канторовича-Рубинштейна.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Wasserstein GAN. 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градиентным штрафом.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со спектральной нормализацией. Вариационная минимизация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f-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дивергенций.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Оценивание качества неявных моделей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Inception score, FID, Precision-Recall, truncation trick). 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Разбор конкретных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Self-attention GAN,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BigGAN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, Progressive Growing GAN, 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StyleGAN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дискретным скрытым пространством. Векторная квантизация, сквозной градиент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VQ-VAE).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Гумбель-софтмакс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трюк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DALL-E).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Нейронные дифференциальные уравнения.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Непрерывные во времени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нормализационные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потоки. Несмещенная оценка следа матрицы. Уравнение Колмогорова-Фоккера-Планка и динамика Ланжевена.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 оценки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score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функции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NCSM).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Модель диффузионного процесса. Диффузионная генеративная модель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DDPM).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Основы одного из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DL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фреймворков (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6167793" y="2338665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https://github.com/r-isachenko/2022</a:t>
            </a:r>
            <a:r>
              <a:rPr lang="en-US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-2023</a:t>
            </a:r>
            <a:r>
              <a:rPr lang="ru-RU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-DGM-</a:t>
            </a:r>
            <a:r>
              <a:rPr lang="en-US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AIMasters</a:t>
            </a:r>
            <a:r>
              <a:rPr lang="ru-RU" sz="1300" u="sng" dirty="0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-course</a:t>
            </a: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 </a:t>
            </a:r>
            <a:endParaRPr lang="en-US"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593</Words>
  <Application>Microsoft Macintosh PowerPoint</Application>
  <PresentationFormat>Широкоэкранный</PresentationFormat>
  <Paragraphs>97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 Black</vt:lpstr>
      <vt:lpstr>Calibri</vt:lpstr>
      <vt:lpstr>Arial</vt:lpstr>
      <vt:lpstr>Montserrat</vt:lpstr>
      <vt:lpstr>Quattrocento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Microsoft Office User</cp:lastModifiedBy>
  <cp:revision>6</cp:revision>
  <dcterms:created xsi:type="dcterms:W3CDTF">2021-01-27T12:15:32Z</dcterms:created>
  <dcterms:modified xsi:type="dcterms:W3CDTF">2022-09-09T12:43:05Z</dcterms:modified>
</cp:coreProperties>
</file>